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95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79" r:id="rId18"/>
  </p:sldIdLst>
  <p:sldSz cx="9144000" cy="6858000" type="screen4x3"/>
  <p:notesSz cx="6858000" cy="9144000"/>
  <p:embeddedFontLst>
    <p:embeddedFont>
      <p:font typeface="Abril Fatface" panose="02000503000000020003" pitchFamily="2" charset="77"/>
      <p:regular r:id="rId20"/>
    </p:embeddedFont>
    <p:embeddedFont>
      <p:font typeface="Audiowide" panose="02000503000000020004" pitchFamily="2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EB Garamond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8" roundtripDataSignature="AMtx7mjBbqmMvv/+X7MEbRWA2+nk6dDi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 descr="Tag=AccentColor&#10;Flavor=Light&#10;Target=Fill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 descr="Tag=AccentColor&#10;Flavor=Light&#10;Target=Fill"/>
          <p:cNvSpPr/>
          <p:nvPr/>
        </p:nvSpPr>
        <p:spPr>
          <a:xfrm flipH="1">
            <a:off x="1969639" y="181596"/>
            <a:ext cx="8252722" cy="6022258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/>
            <a:ahLst/>
            <a:cxnLst/>
            <a:rect l="l" t="t" r="r" b="b"/>
            <a:pathLst>
              <a:path w="10423900" h="5491534" extrusionOk="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2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 descr="Tag=AccentColor&#10;Flavor=Light&#10;Target=Fill"/>
          <p:cNvSpPr/>
          <p:nvPr/>
        </p:nvSpPr>
        <p:spPr>
          <a:xfrm>
            <a:off x="684965" y="1332237"/>
            <a:ext cx="5263732" cy="3841102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BionicTigers10464@gmail.com" TargetMode="External"/><Relationship Id="rId2" Type="http://schemas.openxmlformats.org/officeDocument/2006/relationships/hyperlink" Target="http://lovelandrobotics.weebly.com/team1046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-5255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711027" y="843324"/>
            <a:ext cx="8144738" cy="170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lang="en-US" sz="6000" b="1"/>
              <a:t>Outreach Awards</a:t>
            </a:r>
            <a:endParaRPr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711028" y="2601649"/>
            <a:ext cx="3943349" cy="64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/>
              <a:t>The Bionic Tigers - FTC 10464</a:t>
            </a:r>
            <a:endParaRPr/>
          </a:p>
        </p:txBody>
      </p:sp>
      <p:pic>
        <p:nvPicPr>
          <p:cNvPr id="106" name="Google Shape;106;p1" descr="A close up of a sign&#10;&#10;Description automatically generated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4362663"/>
            <a:ext cx="3683140" cy="159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E5A17D-FD1C-D54B-83A4-2996495F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Growth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1A044-95F5-DC46-AB6F-97C8FF9C9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0763" y="1479035"/>
            <a:ext cx="4682257" cy="5029199"/>
          </a:xfrm>
        </p:spPr>
        <p:txBody>
          <a:bodyPr/>
          <a:lstStyle/>
          <a:p>
            <a:r>
              <a:rPr lang="en-US" dirty="0">
                <a:sym typeface="Audiowide"/>
              </a:rPr>
              <a:t>Teams can clearly show the successful recruitment of new teams, mentors, coaches and volunteers who were not already active within the STEM community.</a:t>
            </a:r>
          </a:p>
          <a:p>
            <a:pPr lvl="0"/>
            <a:r>
              <a:rPr lang="en-US" dirty="0">
                <a:sym typeface="Audiowide"/>
              </a:rPr>
              <a:t>Grow your team</a:t>
            </a:r>
          </a:p>
          <a:p>
            <a:pPr lvl="0"/>
            <a:r>
              <a:rPr lang="en-US" dirty="0">
                <a:sym typeface="Audiowide"/>
              </a:rPr>
              <a:t>Leaving a legacy</a:t>
            </a:r>
          </a:p>
          <a:p>
            <a:pPr lvl="0"/>
            <a:r>
              <a:rPr lang="en-US" dirty="0">
                <a:sym typeface="Audiowide"/>
              </a:rPr>
              <a:t>FLL mentoring</a:t>
            </a:r>
          </a:p>
          <a:p>
            <a:pPr lvl="0"/>
            <a:r>
              <a:rPr lang="en-US" dirty="0">
                <a:sym typeface="Audiowide"/>
              </a:rPr>
              <a:t>Growing our program (From 2 teams to 10+ and adding Boosters)</a:t>
            </a:r>
          </a:p>
          <a:p>
            <a:endParaRPr lang="en-US" dirty="0"/>
          </a:p>
        </p:txBody>
      </p:sp>
      <p:pic>
        <p:nvPicPr>
          <p:cNvPr id="4" name="Google Shape;199;g82e7c3472f_0_94">
            <a:extLst>
              <a:ext uri="{FF2B5EF4-FFF2-40B4-BE49-F238E27FC236}">
                <a16:creationId xmlns:a16="http://schemas.microsoft.com/office/drawing/2014/main" id="{13ED4F0A-644A-8B43-8411-9E44A711B2BF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1" y="3324962"/>
            <a:ext cx="2375984" cy="316791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5" name="Google Shape;200;g82e7c3472f_0_94">
            <a:extLst>
              <a:ext uri="{FF2B5EF4-FFF2-40B4-BE49-F238E27FC236}">
                <a16:creationId xmlns:a16="http://schemas.microsoft.com/office/drawing/2014/main" id="{CC9BA1F9-3069-2D42-87F4-641234100FA9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2855" y="174854"/>
            <a:ext cx="1113910" cy="111391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6" name="Google Shape;201;g82e7c3472f_0_94">
            <a:extLst>
              <a:ext uri="{FF2B5EF4-FFF2-40B4-BE49-F238E27FC236}">
                <a16:creationId xmlns:a16="http://schemas.microsoft.com/office/drawing/2014/main" id="{5D7C9041-0522-5545-8596-29E2496C4543}"/>
              </a:ext>
            </a:extLst>
          </p:cNvPr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175" y="1295171"/>
            <a:ext cx="2295509" cy="29368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000039-A2EF-3940-AC81-B40FB44921E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7F57-7327-464D-B1A6-3BB50DB9E5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49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A6E920C-93D6-A04F-974D-E21603788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Clear Team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2F8E5-1E8D-D849-B77E-E7E3302F0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4476206" cy="5029199"/>
          </a:xfrm>
        </p:spPr>
        <p:txBody>
          <a:bodyPr/>
          <a:lstStyle/>
          <a:p>
            <a:r>
              <a:rPr lang="en-US" dirty="0">
                <a:sym typeface="Audiowide"/>
              </a:rPr>
              <a:t>Team can explain the individual contributions of each team member, and how these apply to the overall success of the Team.</a:t>
            </a:r>
          </a:p>
          <a:p>
            <a:pPr lvl="1"/>
            <a:r>
              <a:rPr lang="en-US" dirty="0">
                <a:sym typeface="Audiowide"/>
              </a:rPr>
              <a:t>Presentations</a:t>
            </a:r>
          </a:p>
          <a:p>
            <a:pPr lvl="2"/>
            <a:r>
              <a:rPr lang="en-US" dirty="0">
                <a:sym typeface="Audiowide"/>
              </a:rPr>
              <a:t>Prepare to answer any question</a:t>
            </a:r>
          </a:p>
          <a:p>
            <a:pPr lvl="2"/>
            <a:r>
              <a:rPr lang="en-US" dirty="0">
                <a:sym typeface="Audiowide"/>
              </a:rPr>
              <a:t>Be memorable</a:t>
            </a:r>
          </a:p>
          <a:p>
            <a:pPr lvl="1"/>
            <a:r>
              <a:rPr lang="en-US" dirty="0">
                <a:sym typeface="Audiowide"/>
              </a:rPr>
              <a:t>Having clear team structure</a:t>
            </a:r>
          </a:p>
          <a:p>
            <a:pPr lvl="1"/>
            <a:r>
              <a:rPr lang="en-US" dirty="0">
                <a:sym typeface="Audiowide"/>
              </a:rPr>
              <a:t>Take pictures of each team member  working for the notebook</a:t>
            </a:r>
          </a:p>
          <a:p>
            <a:pPr lvl="1"/>
            <a:r>
              <a:rPr lang="en-US" dirty="0">
                <a:sym typeface="Audiowide"/>
              </a:rPr>
              <a:t>Sign pages in notebook</a:t>
            </a:r>
          </a:p>
          <a:p>
            <a:endParaRPr lang="en-US" dirty="0"/>
          </a:p>
        </p:txBody>
      </p:sp>
      <p:pic>
        <p:nvPicPr>
          <p:cNvPr id="4" name="Google Shape;209;g82e7c3472f_0_88">
            <a:extLst>
              <a:ext uri="{FF2B5EF4-FFF2-40B4-BE49-F238E27FC236}">
                <a16:creationId xmlns:a16="http://schemas.microsoft.com/office/drawing/2014/main" id="{1450EDB6-A07F-214B-9C21-569E9F8BDA68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911"/>
          <a:stretch/>
        </p:blipFill>
        <p:spPr>
          <a:xfrm>
            <a:off x="4672442" y="1921079"/>
            <a:ext cx="4542302" cy="244409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53A01C-773A-1E48-A53E-59BF2979974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928F9-B7AC-EA4D-8784-EC0DF6F8C1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59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F962D-29FE-1947-B236-CA97A2B9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Connect Award Definition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0CBFF-EB5B-F04B-BB06-0901D6FF5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641566"/>
            <a:ext cx="2612570" cy="327877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ym typeface="Audiowide"/>
              </a:rPr>
              <a:t>Gracious Professionalism</a:t>
            </a:r>
          </a:p>
          <a:p>
            <a:r>
              <a:rPr lang="en-US" dirty="0">
                <a:sym typeface="Audiowide"/>
              </a:rPr>
              <a:t>Engineering Notebook</a:t>
            </a:r>
          </a:p>
          <a:p>
            <a:r>
              <a:rPr lang="en-US" b="1" dirty="0">
                <a:sym typeface="Audiowide"/>
              </a:rPr>
              <a:t>Documentation</a:t>
            </a:r>
          </a:p>
          <a:p>
            <a:r>
              <a:rPr lang="en-US" b="1" dirty="0">
                <a:sym typeface="Audiowide"/>
              </a:rPr>
              <a:t>Professionals in community</a:t>
            </a:r>
          </a:p>
          <a:p>
            <a:r>
              <a:rPr lang="en-US" dirty="0">
                <a:sym typeface="Audiowide"/>
              </a:rPr>
              <a:t>Contribution</a:t>
            </a:r>
          </a:p>
          <a:p>
            <a:r>
              <a:rPr lang="en-US" dirty="0">
                <a:sym typeface="Audiowide"/>
              </a:rPr>
              <a:t>Presentation</a:t>
            </a:r>
          </a:p>
          <a:p>
            <a:endParaRPr lang="en-US" dirty="0"/>
          </a:p>
        </p:txBody>
      </p:sp>
      <p:pic>
        <p:nvPicPr>
          <p:cNvPr id="11" name="Google Shape;231;g82e7c3472f_0_123">
            <a:extLst>
              <a:ext uri="{FF2B5EF4-FFF2-40B4-BE49-F238E27FC236}">
                <a16:creationId xmlns:a16="http://schemas.microsoft.com/office/drawing/2014/main" id="{FF9BC8CB-C93F-B740-88F0-8A7BAE311E51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3" t="891" r="832"/>
          <a:stretch/>
        </p:blipFill>
        <p:spPr>
          <a:xfrm>
            <a:off x="2440847" y="1297149"/>
            <a:ext cx="6482173" cy="50375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E1B9AB-9148-6E4D-A521-F065EBDC6C8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B289B-8CA9-B846-A88E-744137A70D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68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2F1AA-FED8-C648-81A7-27CD84D29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Award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13B9D-EF12-E747-A01E-6525D4DCE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Team provides clear examples of developing in person or virtual connections with individuals in the engineering, science, or technology community</a:t>
            </a:r>
          </a:p>
          <a:p>
            <a:pPr lvl="0"/>
            <a:r>
              <a:rPr lang="en-US" b="1" u="sng" dirty="0">
                <a:sym typeface="Audiowide"/>
              </a:rPr>
              <a:t>Relevant Quality Elements</a:t>
            </a:r>
            <a:r>
              <a:rPr lang="en-US" dirty="0">
                <a:sym typeface="Audiowide"/>
              </a:rPr>
              <a:t>: </a:t>
            </a:r>
          </a:p>
          <a:p>
            <a:pPr lvl="1"/>
            <a:r>
              <a:rPr lang="en-US" dirty="0">
                <a:sym typeface="Audiowide"/>
              </a:rPr>
              <a:t>Teamwork; Enthusiasm; Communication; Outreach; Funding Plan; Networking</a:t>
            </a:r>
          </a:p>
          <a:p>
            <a:r>
              <a:rPr lang="en-US" dirty="0">
                <a:sym typeface="Audiowide"/>
              </a:rPr>
              <a:t>DO NOT BE AFRAID TO REACH OUT!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2B706E-B649-8D41-B045-B9B0A60439C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94C2F-A6D0-0440-ACFA-0809EC25CA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73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78C3C6D-C5AD-E74C-9B62-298A1FAB5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Engaging the Engineering Community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5EB33-A504-F046-BA43-922C04618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3587706" cy="5029199"/>
          </a:xfrm>
        </p:spPr>
        <p:txBody>
          <a:bodyPr/>
          <a:lstStyle/>
          <a:p>
            <a:r>
              <a:rPr lang="en-US" dirty="0">
                <a:sym typeface="Audiowide"/>
              </a:rPr>
              <a:t>Team actively engages with the engineering community to help them understand FIRST, the FIRST Tech Challenge, and the team itself</a:t>
            </a:r>
          </a:p>
          <a:p>
            <a:pPr lvl="1"/>
            <a:r>
              <a:rPr lang="en-US" dirty="0">
                <a:sym typeface="Audiowide"/>
              </a:rPr>
              <a:t>Tours</a:t>
            </a:r>
          </a:p>
          <a:p>
            <a:pPr lvl="1"/>
            <a:r>
              <a:rPr lang="en-US" dirty="0">
                <a:sym typeface="Audiowide"/>
              </a:rPr>
              <a:t>Learning</a:t>
            </a:r>
          </a:p>
          <a:p>
            <a:pPr lvl="1"/>
            <a:r>
              <a:rPr lang="en-US" dirty="0">
                <a:sym typeface="Audiowide"/>
              </a:rPr>
              <a:t>Mentors</a:t>
            </a:r>
          </a:p>
          <a:p>
            <a:endParaRPr lang="en-US" dirty="0"/>
          </a:p>
        </p:txBody>
      </p:sp>
      <p:pic>
        <p:nvPicPr>
          <p:cNvPr id="4" name="Google Shape;250;g82e7c3472f_0_151">
            <a:extLst>
              <a:ext uri="{FF2B5EF4-FFF2-40B4-BE49-F238E27FC236}">
                <a16:creationId xmlns:a16="http://schemas.microsoft.com/office/drawing/2014/main" id="{CCB2C867-7165-AA4C-A73A-ED14D59BB006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4740" y="1430216"/>
            <a:ext cx="4756470" cy="1631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5" name="Google Shape;251;g82e7c3472f_0_151">
            <a:extLst>
              <a:ext uri="{FF2B5EF4-FFF2-40B4-BE49-F238E27FC236}">
                <a16:creationId xmlns:a16="http://schemas.microsoft.com/office/drawing/2014/main" id="{9D6BCFF0-BCF4-C94B-94C8-3FD044580F81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1792" y="3551173"/>
            <a:ext cx="4700561" cy="28075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AFBFF2-81FA-8143-BAEE-03C0B6A9C89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72D17-B702-E041-BC41-9E4F7FB8B2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723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8B74-EADD-3548-820D-4F55BCA78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Motivate vs Connect Awards?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C78EF-C36F-EE40-AAF9-6C37E4309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>
              <a:sym typeface="Audiowide"/>
            </a:endParaRPr>
          </a:p>
          <a:p>
            <a:pPr marL="114300" lvl="0" indent="0">
              <a:buNone/>
            </a:pPr>
            <a:r>
              <a:rPr lang="en-US" dirty="0">
                <a:sym typeface="Audiowide"/>
              </a:rPr>
              <a:t>The focus of the outreach:</a:t>
            </a:r>
          </a:p>
          <a:p>
            <a:pPr lvl="0"/>
            <a:endParaRPr lang="en-US" dirty="0">
              <a:sym typeface="Audiowide"/>
            </a:endParaRPr>
          </a:p>
          <a:p>
            <a:pPr marL="114300" lvl="0" indent="0" algn="ctr">
              <a:buNone/>
            </a:pPr>
            <a:r>
              <a:rPr lang="en-US" dirty="0">
                <a:sym typeface="Audiowide"/>
              </a:rPr>
              <a:t>Community and FIRST (MOTIVATE) </a:t>
            </a:r>
          </a:p>
          <a:p>
            <a:pPr marL="114300" lvl="0" indent="0" algn="ctr">
              <a:buNone/>
            </a:pPr>
            <a:r>
              <a:rPr lang="en-US" dirty="0">
                <a:sym typeface="Audiowide"/>
              </a:rPr>
              <a:t>vs </a:t>
            </a:r>
          </a:p>
          <a:p>
            <a:pPr marL="114300" lvl="0" indent="0" algn="ctr">
              <a:buNone/>
            </a:pPr>
            <a:r>
              <a:rPr lang="en-US" dirty="0">
                <a:sym typeface="Audiowide"/>
              </a:rPr>
              <a:t>Professional (CONNECT)</a:t>
            </a:r>
          </a:p>
          <a:p>
            <a:pPr marL="114300" lvl="0" indent="0" algn="ctr">
              <a:buNone/>
            </a:pPr>
            <a:endParaRPr lang="en-US" dirty="0">
              <a:sym typeface="Audiowide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3521DB-19F5-E447-AF27-E8E3A206D59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97ED2-2199-AB4E-8DD1-343164F83D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09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03207-6832-5247-9C47-08E76D0B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Summary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7EBDC-AC9B-7542-94BB-32904827F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2427514"/>
            <a:ext cx="8663940" cy="3851365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2800" b="1" u="sng" dirty="0">
                <a:sym typeface="Audiowide"/>
              </a:rPr>
              <a:t>Create a balance between types of outreach</a:t>
            </a:r>
          </a:p>
          <a:p>
            <a:pPr marL="114300" indent="0" algn="ctr">
              <a:buNone/>
            </a:pPr>
            <a:endParaRPr lang="en-US" sz="2800" b="1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FA23F-330B-8D4E-BA6D-8DADB26F223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6331F8-7E6F-614D-BBBE-0F01182413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70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F7BC-644C-8946-8859-C069C7D1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32EDF-05E4-124C-AACA-8ABCBA308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This lesson was written by The Bionic Tigers 10464 for </a:t>
            </a:r>
            <a:r>
              <a:rPr lang="en-US" dirty="0" err="1"/>
              <a:t>FTCTutorials.com</a:t>
            </a:r>
            <a:endParaRPr lang="en-US" dirty="0"/>
          </a:p>
          <a:p>
            <a:pPr lvl="0"/>
            <a:r>
              <a:rPr lang="en-US" dirty="0"/>
              <a:t>You can contact the author at: </a:t>
            </a:r>
          </a:p>
          <a:p>
            <a:pPr lvl="1"/>
            <a:r>
              <a:rPr lang="en-US" dirty="0">
                <a:sym typeface="Audiowide"/>
              </a:rPr>
              <a:t>Website:</a:t>
            </a:r>
          </a:p>
          <a:p>
            <a:pPr lvl="2"/>
            <a:r>
              <a:rPr lang="en-US" dirty="0">
                <a:sym typeface="Audiowide"/>
                <a:hlinkClick r:id="rId2"/>
              </a:rPr>
              <a:t>http://lovelandrobotics.com/team10464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Twitter:</a:t>
            </a:r>
          </a:p>
          <a:p>
            <a:pPr lvl="2"/>
            <a:r>
              <a:rPr lang="en-US" dirty="0">
                <a:sym typeface="Cambria"/>
              </a:rPr>
              <a:t>@</a:t>
            </a:r>
            <a:r>
              <a:rPr lang="en-US" dirty="0" err="1">
                <a:sym typeface="Audiowide"/>
              </a:rPr>
              <a:t>BionicTigersFTC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Email:</a:t>
            </a:r>
          </a:p>
          <a:p>
            <a:pPr lvl="2"/>
            <a:r>
              <a:rPr lang="en-US" dirty="0">
                <a:sym typeface="Audiowide"/>
                <a:hlinkClick r:id="rId3"/>
              </a:rPr>
              <a:t>BionicTigers10464</a:t>
            </a:r>
            <a:r>
              <a:rPr lang="en-US" dirty="0">
                <a:sym typeface="Cambria"/>
                <a:hlinkClick r:id="rId3"/>
              </a:rPr>
              <a:t>@</a:t>
            </a:r>
            <a:r>
              <a:rPr lang="en-US" dirty="0">
                <a:sym typeface="Audiowide"/>
                <a:hlinkClick r:id="rId3"/>
              </a:rPr>
              <a:t>gmail.com</a:t>
            </a:r>
            <a:endParaRPr lang="en-US" dirty="0">
              <a:sym typeface="Audiowide"/>
            </a:endParaRPr>
          </a:p>
          <a:p>
            <a:pPr lvl="0"/>
            <a:r>
              <a:rPr lang="en-US" dirty="0"/>
              <a:t>More lessons for FIRST Tech Challenge are available at </a:t>
            </a:r>
            <a:r>
              <a:rPr lang="en-US" dirty="0" err="1"/>
              <a:t>www.FTCtutorials.com</a:t>
            </a:r>
            <a:endParaRPr lang="en-US" dirty="0"/>
          </a:p>
          <a:p>
            <a:endParaRPr lang="en-US" dirty="0"/>
          </a:p>
        </p:txBody>
      </p:sp>
      <p:sp>
        <p:nvSpPr>
          <p:cNvPr id="10" name="Google Shape;177;p2">
            <a:extLst>
              <a:ext uri="{FF2B5EF4-FFF2-40B4-BE49-F238E27FC236}">
                <a16:creationId xmlns:a16="http://schemas.microsoft.com/office/drawing/2014/main" id="{595FAB39-A8AD-054E-814C-FC9F25AFAC91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/>
            <a:r>
              <a:rPr lang="en-US" dirty="0">
                <a:latin typeface="+mn-lt"/>
              </a:rPr>
              <a:t>Copyright 2020 </a:t>
            </a:r>
            <a:r>
              <a:rPr lang="en-US" dirty="0" err="1">
                <a:latin typeface="+mn-lt"/>
              </a:rPr>
              <a:t>FTCTutorials.com</a:t>
            </a:r>
            <a:r>
              <a:rPr lang="en-US" dirty="0">
                <a:latin typeface="+mn-lt"/>
              </a:rPr>
              <a:t> (Last edit 4/1/2020)</a:t>
            </a:r>
          </a:p>
        </p:txBody>
      </p:sp>
      <p:pic>
        <p:nvPicPr>
          <p:cNvPr id="5" name="Google Shape;180;p2">
            <a:extLst>
              <a:ext uri="{FF2B5EF4-FFF2-40B4-BE49-F238E27FC236}">
                <a16:creationId xmlns:a16="http://schemas.microsoft.com/office/drawing/2014/main" id="{C8454D44-92E8-DE45-B737-9EE8FB392DB2}"/>
              </a:ext>
            </a:extLst>
          </p:cNvPr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1700" y="2291613"/>
            <a:ext cx="3712299" cy="22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9;p2" descr="Creative Commons License">
            <a:hlinkClick r:id="rId5"/>
            <a:extLst>
              <a:ext uri="{FF2B5EF4-FFF2-40B4-BE49-F238E27FC236}">
                <a16:creationId xmlns:a16="http://schemas.microsoft.com/office/drawing/2014/main" id="{DAE9B576-4B3B-8F4C-BA11-1D09E9F4FBC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901" y="5826886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0AC2B1-E4B7-544C-A26E-DEF9D4F3AAD5}"/>
              </a:ext>
            </a:extLst>
          </p:cNvPr>
          <p:cNvSpPr/>
          <p:nvPr/>
        </p:nvSpPr>
        <p:spPr>
          <a:xfrm>
            <a:off x="1530707" y="577878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This work is licensed under a</a:t>
            </a:r>
            <a:endParaRPr lang="en-US" dirty="0">
              <a:solidFill>
                <a:srgbClr val="000000"/>
              </a:solidFill>
              <a:ea typeface="Arial"/>
              <a:cs typeface="Arial"/>
            </a:endParaRPr>
          </a:p>
          <a:p>
            <a:pPr lvl="0" algn="ctr">
              <a:buSzPts val="1400"/>
            </a:pP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 </a:t>
            </a:r>
            <a:r>
              <a:rPr lang="en-US" u="sng" dirty="0">
                <a:solidFill>
                  <a:srgbClr val="4374B7"/>
                </a:solidFill>
                <a:ea typeface="Helvetica Neue"/>
                <a:cs typeface="Helvetica Neue"/>
                <a:sym typeface="Helvetica Neue"/>
                <a:hlinkClick r:id="rId5"/>
              </a:rPr>
              <a:t>Creative Commons Attribution-NonCommercial-ShareAlike 4.0 International License</a:t>
            </a: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.</a:t>
            </a:r>
            <a:r>
              <a:rPr lang="en-US" sz="1100" dirty="0">
                <a:solidFill>
                  <a:schemeClr val="dk1"/>
                </a:solidFill>
                <a:ea typeface="Arial"/>
                <a:cs typeface="Arial"/>
              </a:rPr>
              <a:t> </a:t>
            </a:r>
            <a:endParaRPr lang="en-US" sz="1800" dirty="0">
              <a:solidFill>
                <a:srgbClr val="4374B7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CB9C1-B255-304E-9A26-C60FA47947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9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E402-C651-A545-8427-B8833141B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E8877-6DF3-F948-8197-4165F6AE5D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114;g82cd9e6bf7_0_87">
            <a:extLst>
              <a:ext uri="{FF2B5EF4-FFF2-40B4-BE49-F238E27FC236}">
                <a16:creationId xmlns:a16="http://schemas.microsoft.com/office/drawing/2014/main" id="{D82E1B20-7AE8-CA46-94B3-DDD1ABC7CD47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080" y="2103751"/>
            <a:ext cx="7403834" cy="18819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5" name="Google Shape;115;g82cd9e6bf7_0_87">
            <a:extLst>
              <a:ext uri="{FF2B5EF4-FFF2-40B4-BE49-F238E27FC236}">
                <a16:creationId xmlns:a16="http://schemas.microsoft.com/office/drawing/2014/main" id="{AE862C70-C26A-AD4B-B71D-020ECC6ABE9D}"/>
              </a:ext>
            </a:extLst>
          </p:cNvPr>
          <p:cNvSpPr txBox="1"/>
          <p:nvPr/>
        </p:nvSpPr>
        <p:spPr>
          <a:xfrm>
            <a:off x="5743506" y="4140309"/>
            <a:ext cx="36339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Core Values: Impact, Inclusion, Fun</a:t>
            </a:r>
            <a:endParaRPr sz="1400" b="0" i="0" u="none" strike="noStrike" cap="none" dirty="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C072A-89EF-5845-BF41-64C1BFB09E7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9B84D-C084-9346-9653-4F6FD9AB45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8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AF70A-360E-6D4B-9C01-8DEE797EB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Three Main Types of Outreach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EFEEE-20B4-4A41-85EA-591053EEF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sym typeface="Audiowide"/>
              </a:rPr>
              <a:t>Professional - Connect</a:t>
            </a:r>
          </a:p>
          <a:p>
            <a:pPr lvl="0"/>
            <a:r>
              <a:rPr lang="en-US" dirty="0">
                <a:sym typeface="Audiowide"/>
              </a:rPr>
              <a:t>Community - Motivate</a:t>
            </a:r>
          </a:p>
          <a:p>
            <a:pPr lvl="0"/>
            <a:r>
              <a:rPr lang="en-US" dirty="0">
                <a:sym typeface="Audiowide"/>
              </a:rPr>
              <a:t>FIRST - Motivate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294689-2F1A-6149-80F4-17CBE913536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BF7DC-695A-4D4F-8E6B-5792FC75F8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56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F962D-29FE-1947-B236-CA97A2B9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Motivate Award Definition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0CBFF-EB5B-F04B-BB06-0901D6FF5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32088" y="1782623"/>
            <a:ext cx="2562587" cy="4917080"/>
          </a:xfrm>
        </p:spPr>
        <p:txBody>
          <a:bodyPr/>
          <a:lstStyle/>
          <a:p>
            <a:r>
              <a:rPr lang="en-US" dirty="0">
                <a:sym typeface="Audiowide"/>
              </a:rPr>
              <a:t>Gracious Professionalism</a:t>
            </a:r>
          </a:p>
          <a:p>
            <a:r>
              <a:rPr lang="en-US" dirty="0">
                <a:sym typeface="Audiowide"/>
              </a:rPr>
              <a:t>Engineering Notebook</a:t>
            </a:r>
          </a:p>
          <a:p>
            <a:r>
              <a:rPr lang="en-US" dirty="0">
                <a:sym typeface="Audiowide"/>
              </a:rPr>
              <a:t>FIRST Ambassador</a:t>
            </a:r>
          </a:p>
          <a:p>
            <a:r>
              <a:rPr lang="en-US" dirty="0">
                <a:sym typeface="Audiowide"/>
              </a:rPr>
              <a:t>Outreach</a:t>
            </a:r>
          </a:p>
          <a:p>
            <a:r>
              <a:rPr lang="en-US" dirty="0">
                <a:sym typeface="Audiowide"/>
              </a:rPr>
              <a:t>Contribution</a:t>
            </a:r>
          </a:p>
          <a:p>
            <a:r>
              <a:rPr lang="en-US" dirty="0">
                <a:sym typeface="Audiowide"/>
              </a:rPr>
              <a:t>Presentation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642D5C-FA75-3B46-869F-06F7C8AA5967}"/>
              </a:ext>
            </a:extLst>
          </p:cNvPr>
          <p:cNvGrpSpPr/>
          <p:nvPr/>
        </p:nvGrpSpPr>
        <p:grpSpPr>
          <a:xfrm>
            <a:off x="2530499" y="1782623"/>
            <a:ext cx="6622871" cy="4242553"/>
            <a:chOff x="2340528" y="1497400"/>
            <a:chExt cx="6803596" cy="4358324"/>
          </a:xfrm>
        </p:grpSpPr>
        <p:pic>
          <p:nvPicPr>
            <p:cNvPr id="4" name="Google Shape;136;g82e7c3472f_0_14">
              <a:extLst>
                <a:ext uri="{FF2B5EF4-FFF2-40B4-BE49-F238E27FC236}">
                  <a16:creationId xmlns:a16="http://schemas.microsoft.com/office/drawing/2014/main" id="{EC687B49-4571-664A-856F-2554C6F7667D}"/>
                </a:ext>
              </a:extLst>
            </p:cNvPr>
            <p:cNvPicPr preferRelativeResize="0"/>
            <p:nvPr/>
          </p:nvPicPr>
          <p:blipFill rotWithShape="1">
            <a:blip r:embed="rId2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19" t="1312" r="911"/>
            <a:stretch/>
          </p:blipFill>
          <p:spPr>
            <a:xfrm>
              <a:off x="2340528" y="1497400"/>
              <a:ext cx="6803596" cy="4358324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5" name="Google Shape;143;g82e7c3472f_0_14">
              <a:extLst>
                <a:ext uri="{FF2B5EF4-FFF2-40B4-BE49-F238E27FC236}">
                  <a16:creationId xmlns:a16="http://schemas.microsoft.com/office/drawing/2014/main" id="{D6242E05-66B8-8E4A-A0AE-670BE0E4B067}"/>
                </a:ext>
              </a:extLst>
            </p:cNvPr>
            <p:cNvSpPr/>
            <p:nvPr/>
          </p:nvSpPr>
          <p:spPr>
            <a:xfrm>
              <a:off x="2427513" y="1692576"/>
              <a:ext cx="3264511" cy="190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" name="Google Shape;144;g82e7c3472f_0_14">
            <a:extLst>
              <a:ext uri="{FF2B5EF4-FFF2-40B4-BE49-F238E27FC236}">
                <a16:creationId xmlns:a16="http://schemas.microsoft.com/office/drawing/2014/main" id="{6ABEBE55-3757-D34F-8CAC-3E4889990108}"/>
              </a:ext>
            </a:extLst>
          </p:cNvPr>
          <p:cNvSpPr txBox="1"/>
          <p:nvPr/>
        </p:nvSpPr>
        <p:spPr>
          <a:xfrm>
            <a:off x="2757728" y="2089526"/>
            <a:ext cx="2974200" cy="3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This team embraces the culture of </a:t>
            </a:r>
            <a:r>
              <a:rPr lang="en-US" sz="1400" b="1" i="1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FIRST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and clearly shows what it means to be a Team. This judged award celebrates the Team that represents the essence of the </a:t>
            </a:r>
            <a:r>
              <a:rPr lang="en-US" sz="1400" b="1" i="1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FIRST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Tech Challenge competition through Team building, Team spirit and displayed enthusiasm. This is a Team who makes a collective effort to make </a:t>
            </a:r>
            <a:r>
              <a:rPr lang="en-US" sz="1400" b="1" i="1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FIRST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known throughout their school and community, and sparks others to embrace the culture of </a:t>
            </a:r>
            <a:r>
              <a:rPr lang="en-US" sz="1400" b="1" i="1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FIRST. </a:t>
            </a:r>
            <a:endParaRPr sz="1400" b="1" i="1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" name="Google Shape;145;g82e7c3472f_0_14">
            <a:extLst>
              <a:ext uri="{FF2B5EF4-FFF2-40B4-BE49-F238E27FC236}">
                <a16:creationId xmlns:a16="http://schemas.microsoft.com/office/drawing/2014/main" id="{AE71676E-DEF7-B54A-BD6B-32669D684DF9}"/>
              </a:ext>
            </a:extLst>
          </p:cNvPr>
          <p:cNvSpPr/>
          <p:nvPr/>
        </p:nvSpPr>
        <p:spPr>
          <a:xfrm>
            <a:off x="2566626" y="1495551"/>
            <a:ext cx="6577374" cy="470700"/>
          </a:xfrm>
          <a:prstGeom prst="rect">
            <a:avLst/>
          </a:prstGeom>
          <a:solidFill>
            <a:srgbClr val="F46524"/>
          </a:solidFill>
          <a:ln w="9525" cap="flat" cmpd="sng">
            <a:solidFill>
              <a:srgbClr val="F465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Motivate Award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18B57C-0D9E-E24E-A03D-4BBBAA6DF13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698A52-9A0B-1845-B1AA-9CE4B60B9F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92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596C6-AF4E-D647-BFC1-67BF1F2C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Audiowide"/>
              </a:rPr>
              <a:t>Woodie Flowers, Distinguished Advisor to FIRST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D3B4CF-3320-0B4B-8DB5-E2FDE269A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2338" y="1249680"/>
            <a:ext cx="5830682" cy="5029199"/>
          </a:xfrm>
        </p:spPr>
        <p:txBody>
          <a:bodyPr/>
          <a:lstStyle/>
          <a:p>
            <a:r>
              <a:rPr lang="en-US" dirty="0">
                <a:sym typeface="Audiowide"/>
              </a:rPr>
              <a:t>Teams show respect and Gracious Professionalism® to everyone they meet at a FIRST Tech Challenge event.</a:t>
            </a:r>
          </a:p>
          <a:p>
            <a:pPr lvl="0"/>
            <a:r>
              <a:rPr lang="en-US" dirty="0">
                <a:sym typeface="Audiowide"/>
              </a:rPr>
              <a:t>What is Gracious Professionalism®? </a:t>
            </a:r>
          </a:p>
          <a:p>
            <a:pPr lvl="1"/>
            <a:r>
              <a:rPr lang="en-US" dirty="0">
                <a:sym typeface="Audiowide"/>
              </a:rPr>
              <a:t>Understanding that this is a learning experience for everyone and supporting one another</a:t>
            </a:r>
          </a:p>
          <a:p>
            <a:pPr lvl="1"/>
            <a:r>
              <a:rPr lang="en-US" dirty="0">
                <a:sym typeface="Audiowide"/>
              </a:rPr>
              <a:t>What does “everyone” mean?</a:t>
            </a:r>
          </a:p>
          <a:p>
            <a:pPr lvl="0"/>
            <a:r>
              <a:rPr lang="en-US" dirty="0">
                <a:sym typeface="Audiowide"/>
              </a:rPr>
              <a:t>The idea is that:</a:t>
            </a:r>
          </a:p>
          <a:p>
            <a:pPr lvl="1"/>
            <a:r>
              <a:rPr lang="en-US" dirty="0">
                <a:sym typeface="Audiowide"/>
              </a:rPr>
              <a:t>Every team against the game, not team vs team</a:t>
            </a:r>
          </a:p>
          <a:p>
            <a:pPr lvl="1"/>
            <a:r>
              <a:rPr lang="en-US" dirty="0">
                <a:sym typeface="Audiowide"/>
              </a:rPr>
              <a:t>Be supportive of each other and help each other out</a:t>
            </a:r>
          </a:p>
          <a:p>
            <a:endParaRPr lang="en-US" dirty="0"/>
          </a:p>
        </p:txBody>
      </p:sp>
      <p:pic>
        <p:nvPicPr>
          <p:cNvPr id="4" name="Google Shape;154;g82e7c3472f_0_32">
            <a:extLst>
              <a:ext uri="{FF2B5EF4-FFF2-40B4-BE49-F238E27FC236}">
                <a16:creationId xmlns:a16="http://schemas.microsoft.com/office/drawing/2014/main" id="{0383C73F-2A1A-8444-B287-0B9F6C9AD812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263" y="1327059"/>
            <a:ext cx="2933075" cy="516242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334B2-2D31-B641-8F19-333FDDEF244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27B6A-F775-7F4F-A0D1-4DFE9B9704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80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E77B37-700C-7340-9354-2B7EC4043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Motivate Award Criteria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C4C00-55C7-2B4E-A7C4-B8260B0DC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5368834" cy="5029199"/>
          </a:xfrm>
        </p:spPr>
        <p:txBody>
          <a:bodyPr/>
          <a:lstStyle/>
          <a:p>
            <a:pPr lvl="0"/>
            <a:r>
              <a:rPr lang="en-US" dirty="0">
                <a:sym typeface="Audiowide"/>
              </a:rPr>
              <a:t>Teams must submit an Engineering Notebook. </a:t>
            </a:r>
          </a:p>
          <a:p>
            <a:pPr lvl="1"/>
            <a:r>
              <a:rPr lang="en-US" dirty="0">
                <a:sym typeface="Audiowide"/>
              </a:rPr>
              <a:t>Clear documentation</a:t>
            </a:r>
          </a:p>
          <a:p>
            <a:pPr lvl="1"/>
            <a:r>
              <a:rPr lang="en-US" dirty="0">
                <a:sym typeface="Audiowide"/>
              </a:rPr>
              <a:t>Include visuals</a:t>
            </a:r>
          </a:p>
          <a:p>
            <a:pPr lvl="1"/>
            <a:r>
              <a:rPr lang="en-US" dirty="0">
                <a:sym typeface="Audiowide"/>
              </a:rPr>
              <a:t>Record stats </a:t>
            </a:r>
          </a:p>
          <a:p>
            <a:pPr lvl="0"/>
            <a:r>
              <a:rPr lang="en-US" dirty="0">
                <a:sym typeface="Audiowide"/>
              </a:rPr>
              <a:t>The Engineering notebook must include a Business or Strategic plan that identifies their future goals and the steps they will take to reach those goals. </a:t>
            </a:r>
          </a:p>
          <a:p>
            <a:pPr lvl="1"/>
            <a:r>
              <a:rPr lang="en-US" dirty="0">
                <a:sym typeface="Audiowide"/>
              </a:rPr>
              <a:t>The plan could include fundraising goals, sustainability goals, timelines, outreach, and community service goals</a:t>
            </a:r>
          </a:p>
          <a:p>
            <a:endParaRPr lang="en-US" dirty="0"/>
          </a:p>
        </p:txBody>
      </p:sp>
      <p:pic>
        <p:nvPicPr>
          <p:cNvPr id="4" name="Google Shape;163;g82e7c3472f_0_44">
            <a:extLst>
              <a:ext uri="{FF2B5EF4-FFF2-40B4-BE49-F238E27FC236}">
                <a16:creationId xmlns:a16="http://schemas.microsoft.com/office/drawing/2014/main" id="{B84F49F2-5509-CA41-AFB0-AEE3F7B0A32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57682" y="1237813"/>
            <a:ext cx="3031768" cy="468420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FD1AED-EA39-654E-84AB-8E007D698D3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14164-63E7-F54E-B7B5-28EDA2382A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60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8027-DF9B-6D47-8E07-BFE2E05F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Examples of Outreach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7F0424-793D-2047-AF6D-B69615EAD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170;g82e7c3472f_0_50">
            <a:extLst>
              <a:ext uri="{FF2B5EF4-FFF2-40B4-BE49-F238E27FC236}">
                <a16:creationId xmlns:a16="http://schemas.microsoft.com/office/drawing/2014/main" id="{07347E78-4537-064E-BD27-E15E561D69B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43775" y="1391200"/>
            <a:ext cx="2820200" cy="3845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5" name="Google Shape;171;g82e7c3472f_0_50">
            <a:extLst>
              <a:ext uri="{FF2B5EF4-FFF2-40B4-BE49-F238E27FC236}">
                <a16:creationId xmlns:a16="http://schemas.microsoft.com/office/drawing/2014/main" id="{47B39CAF-43AE-054E-A403-79D9C563B41D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575" y="1938050"/>
            <a:ext cx="5429077" cy="25187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4E29E-361C-8846-A98A-DD1D822B11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18DFA-27F5-7F48-9919-6A394F3914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4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876EA-B345-604C-9D17-5A89A73CE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Team is an Ambassador for FIRST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2648B-9CB3-154C-BF31-196F55E88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3716023" cy="5029199"/>
          </a:xfrm>
        </p:spPr>
        <p:txBody>
          <a:bodyPr/>
          <a:lstStyle/>
          <a:p>
            <a:r>
              <a:rPr lang="en-US" dirty="0">
                <a:sym typeface="Audiowide"/>
              </a:rPr>
              <a:t>An Ambassador means that you are the in between of your community and FIRST Robotics.</a:t>
            </a:r>
          </a:p>
          <a:p>
            <a:r>
              <a:rPr lang="en-US" dirty="0">
                <a:sym typeface="Audiowide"/>
              </a:rPr>
              <a:t>Presence in your community</a:t>
            </a:r>
          </a:p>
          <a:p>
            <a:pPr lvl="1"/>
            <a:r>
              <a:rPr lang="en-US" dirty="0">
                <a:sym typeface="Audiowide"/>
              </a:rPr>
              <a:t>Make it loud</a:t>
            </a:r>
          </a:p>
          <a:p>
            <a:pPr lvl="1"/>
            <a:r>
              <a:rPr lang="en-US" dirty="0">
                <a:sym typeface="Audiowide"/>
              </a:rPr>
              <a:t>Share your passion</a:t>
            </a:r>
          </a:p>
          <a:p>
            <a:pPr lvl="1"/>
            <a:r>
              <a:rPr lang="en-US" dirty="0">
                <a:sym typeface="Audiowide"/>
              </a:rPr>
              <a:t>Example: We tweet back and forth with our school faculty to share how active we are</a:t>
            </a:r>
          </a:p>
        </p:txBody>
      </p:sp>
      <p:pic>
        <p:nvPicPr>
          <p:cNvPr id="6" name="Google Shape;178;g82e7c3472f_0_56">
            <a:extLst>
              <a:ext uri="{FF2B5EF4-FFF2-40B4-BE49-F238E27FC236}">
                <a16:creationId xmlns:a16="http://schemas.microsoft.com/office/drawing/2014/main" id="{6C881697-C77F-D348-AB81-B0EEAB27EE6C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5103" y="1714031"/>
            <a:ext cx="1907006" cy="29053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7" name="Google Shape;179;g82e7c3472f_0_56">
            <a:extLst>
              <a:ext uri="{FF2B5EF4-FFF2-40B4-BE49-F238E27FC236}">
                <a16:creationId xmlns:a16="http://schemas.microsoft.com/office/drawing/2014/main" id="{F6C22058-DD18-C041-9DEC-6CD5997263C0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016" y="1432106"/>
            <a:ext cx="2254590" cy="16909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8" name="Google Shape;180;g82e7c3472f_0_56">
            <a:extLst>
              <a:ext uri="{FF2B5EF4-FFF2-40B4-BE49-F238E27FC236}">
                <a16:creationId xmlns:a16="http://schemas.microsoft.com/office/drawing/2014/main" id="{3FB7A56D-794C-FB4C-AB87-3D3D741C2187}"/>
              </a:ext>
            </a:extLst>
          </p:cNvPr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028" y="3917382"/>
            <a:ext cx="2254575" cy="169093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F82C27-566A-6940-B2D0-F517B25CB9D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51FEFC-62D5-4944-983E-9DE625716A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09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CA15-66A5-8D47-BB62-0CF1E1962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Audiowide"/>
              </a:rPr>
              <a:t>Quantity and Quality of Outreach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8E9FB-1B47-F747-9620-A2735345C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3566104" cy="5029199"/>
          </a:xfrm>
        </p:spPr>
        <p:txBody>
          <a:bodyPr/>
          <a:lstStyle/>
          <a:p>
            <a:r>
              <a:rPr lang="en-US" dirty="0">
                <a:sym typeface="Audiowide"/>
              </a:rPr>
              <a:t>Quantity of Outreach</a:t>
            </a:r>
          </a:p>
          <a:p>
            <a:pPr lvl="1"/>
            <a:r>
              <a:rPr lang="en-US" dirty="0">
                <a:sym typeface="Audiowide"/>
              </a:rPr>
              <a:t>Hours</a:t>
            </a:r>
          </a:p>
          <a:p>
            <a:pPr lvl="1"/>
            <a:r>
              <a:rPr lang="en-US" dirty="0">
                <a:sym typeface="Audiowide"/>
              </a:rPr>
              <a:t>Demos</a:t>
            </a:r>
          </a:p>
          <a:p>
            <a:pPr lvl="2"/>
            <a:r>
              <a:rPr lang="en-US" dirty="0">
                <a:sym typeface="Audiowide"/>
              </a:rPr>
              <a:t>Library</a:t>
            </a:r>
          </a:p>
          <a:p>
            <a:pPr lvl="2"/>
            <a:r>
              <a:rPr lang="en-US" dirty="0">
                <a:sym typeface="Audiowide"/>
              </a:rPr>
              <a:t>Younger schools</a:t>
            </a:r>
          </a:p>
          <a:p>
            <a:pPr lvl="2"/>
            <a:r>
              <a:rPr lang="en-US" dirty="0">
                <a:sym typeface="Audiowide"/>
              </a:rPr>
              <a:t>Museums</a:t>
            </a:r>
          </a:p>
          <a:p>
            <a:r>
              <a:rPr lang="en-US" dirty="0">
                <a:sym typeface="Audiowide"/>
              </a:rPr>
              <a:t>Quality of Outreach</a:t>
            </a:r>
          </a:p>
          <a:p>
            <a:pPr lvl="1"/>
            <a:r>
              <a:rPr lang="en-US" dirty="0">
                <a:sym typeface="Audiowide"/>
              </a:rPr>
              <a:t>Have a purpose</a:t>
            </a:r>
          </a:p>
          <a:p>
            <a:pPr lvl="1"/>
            <a:r>
              <a:rPr lang="en-US" dirty="0">
                <a:sym typeface="Audiowide"/>
              </a:rPr>
              <a:t>Have variety</a:t>
            </a:r>
          </a:p>
          <a:p>
            <a:pPr lvl="1"/>
            <a:r>
              <a:rPr lang="en-US" dirty="0">
                <a:sym typeface="Audiowide"/>
              </a:rPr>
              <a:t>Show passion for it in presentation</a:t>
            </a:r>
          </a:p>
        </p:txBody>
      </p:sp>
      <p:pic>
        <p:nvPicPr>
          <p:cNvPr id="4" name="Google Shape;178;g82e7c3472f_0_56">
            <a:extLst>
              <a:ext uri="{FF2B5EF4-FFF2-40B4-BE49-F238E27FC236}">
                <a16:creationId xmlns:a16="http://schemas.microsoft.com/office/drawing/2014/main" id="{54ED324D-1244-DC4A-96C8-6FC5DD9CD72C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5103" y="1714031"/>
            <a:ext cx="1907006" cy="29053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5" name="Google Shape;179;g82e7c3472f_0_56">
            <a:extLst>
              <a:ext uri="{FF2B5EF4-FFF2-40B4-BE49-F238E27FC236}">
                <a16:creationId xmlns:a16="http://schemas.microsoft.com/office/drawing/2014/main" id="{DEF711CB-6A14-FE4B-884B-CACD7F1BC934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016" y="1432106"/>
            <a:ext cx="2254590" cy="16909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6" name="Google Shape;180;g82e7c3472f_0_56">
            <a:extLst>
              <a:ext uri="{FF2B5EF4-FFF2-40B4-BE49-F238E27FC236}">
                <a16:creationId xmlns:a16="http://schemas.microsoft.com/office/drawing/2014/main" id="{85ADE5E1-9B95-454D-A92E-211E9BDC8982}"/>
              </a:ext>
            </a:extLst>
          </p:cNvPr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028" y="3917382"/>
            <a:ext cx="2254575" cy="169093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EA71EDF-C163-6548-9699-2D42514F802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CCD7AE0-9358-CC4B-B91D-442C7A6EDF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51089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803</Words>
  <Application>Microsoft Macintosh PowerPoint</Application>
  <PresentationFormat>On-screen Show (4:3)</PresentationFormat>
  <Paragraphs>134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Century Gothic</vt:lpstr>
      <vt:lpstr>Calibri</vt:lpstr>
      <vt:lpstr>Arial</vt:lpstr>
      <vt:lpstr>Abril Fatface</vt:lpstr>
      <vt:lpstr>Audiowide</vt:lpstr>
      <vt:lpstr>EB Garamond</vt:lpstr>
      <vt:lpstr>BrushVTI</vt:lpstr>
      <vt:lpstr>Outreach Awards</vt:lpstr>
      <vt:lpstr>Outreach</vt:lpstr>
      <vt:lpstr>Three Main Types of Outreach</vt:lpstr>
      <vt:lpstr>Motivate Award Definition</vt:lpstr>
      <vt:lpstr>Woodie Flowers, Distinguished Advisor to FIRST</vt:lpstr>
      <vt:lpstr>Motivate Award Criteria</vt:lpstr>
      <vt:lpstr>Examples of Outreach</vt:lpstr>
      <vt:lpstr>Team is an Ambassador for FIRST</vt:lpstr>
      <vt:lpstr>Quantity and Quality of Outreach</vt:lpstr>
      <vt:lpstr>Team Growth</vt:lpstr>
      <vt:lpstr>Have a Clear Team Structure</vt:lpstr>
      <vt:lpstr>Connect Award Definition</vt:lpstr>
      <vt:lpstr>Connect Award Criteria</vt:lpstr>
      <vt:lpstr>Engaging the Engineering Community</vt:lpstr>
      <vt:lpstr>Motivate vs Connect Awards?</vt:lpstr>
      <vt:lpstr>Summary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Outreach Awards</dc:title>
  <dc:creator>Srinivasan Seshan</dc:creator>
  <cp:lastModifiedBy>Srinivasan Seshan</cp:lastModifiedBy>
  <cp:revision>7</cp:revision>
  <dcterms:created xsi:type="dcterms:W3CDTF">2020-03-03T17:05:41Z</dcterms:created>
  <dcterms:modified xsi:type="dcterms:W3CDTF">2020-04-05T18:56:22Z</dcterms:modified>
</cp:coreProperties>
</file>